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58" r:id="rId12"/>
    <p:sldId id="269" r:id="rId13"/>
    <p:sldId id="270" r:id="rId14"/>
    <p:sldId id="271" r:id="rId15"/>
    <p:sldId id="272" r:id="rId16"/>
    <p:sldId id="263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216"/>
    <p:restoredTop sz="95170"/>
  </p:normalViewPr>
  <p:slideViewPr>
    <p:cSldViewPr snapToGrid="0">
      <p:cViewPr varScale="1">
        <p:scale>
          <a:sx n="74" d="100"/>
          <a:sy n="74" d="100"/>
        </p:scale>
        <p:origin x="17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F2287-1FDD-E54B-BA71-FC1A72E8F9B0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40C0A-9D2A-EC48-920C-45965D1C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806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562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7743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998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4163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33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684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4530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F186-4B1E-2155-6C28-0F5045E03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031EF-A867-BFCF-C2B6-2009D9AF3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8E15-0D80-4281-B37C-72590491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4D36-6DBB-DF40-BB6C-FA33CD21F92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BC8B0-7BAD-0B93-A1E5-9886A82E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61198-C913-827F-BDE5-87A88189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0C65-FA86-EA4C-9A1B-A5801C49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4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1B3A-E3D4-BDEC-15AE-BB4D9781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54179-E14E-5897-C62E-619884766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70A-33F7-04A5-997A-DE2E495F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4D36-6DBB-DF40-BB6C-FA33CD21F92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7410F-3331-19DF-CA97-F337C295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8D18-58F8-DE24-5BF5-39C9CFE8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0C65-FA86-EA4C-9A1B-A5801C49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6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5EB3F-D53B-A74C-FA1B-E9C23B6A3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89DC8-1081-75E2-A037-133EF70A9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6EE33-8250-3D0F-70D3-8FCAE320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4D36-6DBB-DF40-BB6C-FA33CD21F92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E9DD4-10C3-6196-DC0B-DEE6ED46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B55AD-614C-EC40-B753-89E5E61B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0C65-FA86-EA4C-9A1B-A5801C49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2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ABF6-8B1B-7A3F-5AA5-6B175B5A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6407-0427-3FC0-589F-55926D823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158EB-E3B9-B533-CBAF-11110418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4D36-6DBB-DF40-BB6C-FA33CD21F92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7B702-BC08-6EE3-4C9E-46FDF392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69718-23D8-730A-DFB0-00239F2A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0C65-FA86-EA4C-9A1B-A5801C49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9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CC9C-613B-E230-7FB1-5CD23BD3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7A6CD-747E-4C69-B113-0DCBF785D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02807-843B-F05D-1A21-33CDA18E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4D36-6DBB-DF40-BB6C-FA33CD21F92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85CCF-D4C6-77C3-E92B-BE1AF12E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DDADA-2FEA-46F6-8693-B01CE30B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0C65-FA86-EA4C-9A1B-A5801C49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C21C-5DF9-31C4-52C0-247420CB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CBA81-19A2-A5E1-E8AD-9C30652AC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E0413-1198-A7E4-790B-9021BF176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747E9-F967-F5B6-5622-2F9DA23A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4D36-6DBB-DF40-BB6C-FA33CD21F92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F9169-22ED-1C0C-3AFC-5FAE63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92B1C-FFAD-E0BE-23F3-DC89B273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0C65-FA86-EA4C-9A1B-A5801C49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29EA-CE6B-94D0-30A8-76B51A46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D8F68-6DD7-E6C7-565C-5F5462997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1D68E-0F77-0E43-6F1F-18C03C3FD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6EF75-1DD1-02C9-BBE9-E9E44D5F8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B4EE3-0CBF-916D-81D4-7A93C572D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D405F1-E45C-226B-D64C-80A8D29F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4D36-6DBB-DF40-BB6C-FA33CD21F92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98C6D-11B6-C9AF-6C15-BC307D8B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C76EF-33B4-54C8-0779-6CEE58FD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0C65-FA86-EA4C-9A1B-A5801C49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9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8298-4481-B2FF-AB00-47B3AD11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0CF87-7B1C-D5D7-1704-59F90969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4D36-6DBB-DF40-BB6C-FA33CD21F92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0A524-2983-259C-B33F-78BEFFB7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F5FDD-C416-13B2-03D2-F39487AA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0C65-FA86-EA4C-9A1B-A5801C49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5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AB9E6-9C40-725D-70FC-8CD68D67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4D36-6DBB-DF40-BB6C-FA33CD21F92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CB294-5A9F-B4AF-3D76-65C12DC4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94FF-47F9-5B9B-4F84-B1F8F69F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0C65-FA86-EA4C-9A1B-A5801C49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6262-6E4F-808E-6797-C6D9F72E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FC721-F291-F062-A7D1-DD55BEC7C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63325-E8A6-12DD-8672-1CAD7153B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C9CF9-12B7-51EC-F271-15423E1B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4D36-6DBB-DF40-BB6C-FA33CD21F92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90B55-0BD3-A4CA-9E2A-756C75EC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37F8E-96FA-F630-44E5-EFA5B652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0C65-FA86-EA4C-9A1B-A5801C49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0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1B6B-BF2D-3214-29E0-626E29C9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156C7E-8476-7792-76A1-0A048089E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36391-B3FC-3E5B-9F3B-D0C2317C2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47F99-F667-06CF-142C-846A7670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4D36-6DBB-DF40-BB6C-FA33CD21F92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D7FD1-17F7-D305-A327-53849FF9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B36AE-CFDF-91CC-148E-37935D27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0C65-FA86-EA4C-9A1B-A5801C49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2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4D5908-6736-6488-CCD7-2061BCB26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15A71-5A4B-E795-C229-D8D63BA9E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07399-8D8F-3054-AC1F-502D567CB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4D36-6DBB-DF40-BB6C-FA33CD21F92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18E02-F71E-054E-A8A4-88A861381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4DC63-D75F-34EA-2B44-039E2E7C9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50C65-FA86-EA4C-9A1B-A5801C49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5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BDD7-0EA7-81D3-F43C-85E92416B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sz="4000" b="1" dirty="0">
                <a:solidFill>
                  <a:srgbClr val="000000"/>
                </a:solidFill>
                <a:effectLst/>
                <a:latin typeface="Times Bold" pitchFamily="2" charset="0"/>
              </a:rPr>
              <a:t>SISTEM PERSAMAAN LINEAR</a:t>
            </a:r>
            <a:br>
              <a:rPr lang="en-ID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FE53B-3B11-F168-D26A-9B93DABEE0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84D62-82F5-345C-C571-0B4A5F20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CE5C-BADA-CFC6-A1B6-B93380B2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79107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Gambar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atas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menunjukkan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kedua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garis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saling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berhimpitan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tak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berhingga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Jadi,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tak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berhingga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banyak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endParaRPr lang="en-ID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62008-5F97-3B5C-1B2A-97E65A90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5888"/>
            <a:ext cx="4559300" cy="111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E2B3A-58D6-C2EB-94BE-6093101FE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75" y="2711450"/>
            <a:ext cx="4889500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7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5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Definisi Persamaan Linier</a:t>
            </a:r>
          </a:p>
        </p:txBody>
      </p:sp>
      <p:pic>
        <p:nvPicPr>
          <p:cNvPr id="71" name="Shape 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70000" y="1628800"/>
            <a:ext cx="9652000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5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Definisi Sistem Persamaan Linier</a:t>
            </a:r>
          </a:p>
        </p:txBody>
      </p:sp>
      <p:pic>
        <p:nvPicPr>
          <p:cNvPr id="77" name="Shape 7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03444" y="1844823"/>
            <a:ext cx="9753600" cy="460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5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CONTOH</a:t>
            </a:r>
            <a:r>
              <a:rPr lang="en-GB" sz="5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83" name="Shape 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9403" y="1484783"/>
            <a:ext cx="10945216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527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Penyelesaian Sistem Persamaan Linier Dengan Invers Matriks</a:t>
            </a:r>
          </a:p>
        </p:txBody>
      </p:sp>
      <p:pic>
        <p:nvPicPr>
          <p:cNvPr id="89" name="Shape 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91478" y="1700808"/>
            <a:ext cx="9409044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527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Penyelesaian Sistem Persamaan Linier Dengan Invers Matriks (2)</a:t>
            </a:r>
          </a:p>
        </p:txBody>
      </p:sp>
      <p:pic>
        <p:nvPicPr>
          <p:cNvPr id="95" name="Shape 9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5413" y="1628800"/>
            <a:ext cx="10753195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5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Contoh</a:t>
            </a:r>
          </a:p>
        </p:txBody>
      </p:sp>
      <p:pic>
        <p:nvPicPr>
          <p:cNvPr id="101" name="Shape 1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3392" y="1340767"/>
            <a:ext cx="10465161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5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Penyelelesaian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11424" y="1412776"/>
            <a:ext cx="10972800" cy="4741987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t" anchorCtr="0">
            <a:noAutofit/>
          </a:bodyPr>
          <a:lstStyle/>
          <a:p>
            <a:pPr marL="457189" indent="-457189">
              <a:spcBef>
                <a:spcPts val="0"/>
              </a:spcBef>
              <a:buClr>
                <a:schemeClr val="dk1"/>
              </a:buClr>
              <a:buNone/>
            </a:pPr>
            <a:endParaRPr sz="42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561" y="1484783"/>
            <a:ext cx="9444664" cy="475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5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Penyelesaian</a:t>
            </a:r>
          </a:p>
        </p:txBody>
      </p:sp>
      <p:pic>
        <p:nvPicPr>
          <p:cNvPr id="114" name="Shape 1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79509" y="1772816"/>
            <a:ext cx="8928992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6F55C5-0D06-CF8C-8FF2-B6BA0A9F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77" y="604380"/>
            <a:ext cx="8765003" cy="59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9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2F98-7E28-5A4C-005E-756B6236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02B2E-81E4-55FC-FA08-E9F8BBAFB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Secara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umum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b="1" i="1" dirty="0" err="1">
                <a:solidFill>
                  <a:srgbClr val="000000"/>
                </a:solidFill>
                <a:effectLst/>
                <a:latin typeface="Times Bold Italic" pitchFamily="2" charset="0"/>
              </a:rPr>
              <a:t>persamaan</a:t>
            </a:r>
            <a:r>
              <a:rPr lang="en-ID" sz="1800" b="1" i="1" dirty="0">
                <a:solidFill>
                  <a:srgbClr val="000000"/>
                </a:solidFill>
                <a:effectLst/>
                <a:latin typeface="Times Bold Italic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Italic" pitchFamily="2" charset="0"/>
              </a:rPr>
              <a:t>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variabel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didefinisikan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sebagai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dinyatakan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:</a:t>
            </a:r>
          </a:p>
          <a:p>
            <a:pPr marL="0" indent="0">
              <a:buNone/>
            </a:pPr>
            <a:r>
              <a:rPr lang="en-ID" dirty="0"/>
              <a:t>	</a:t>
            </a:r>
          </a:p>
          <a:p>
            <a:endParaRPr lang="en-ID" sz="1800" dirty="0">
              <a:solidFill>
                <a:srgbClr val="000000"/>
              </a:solidFill>
              <a:effectLst/>
              <a:latin typeface="Cambria Math" panose="02040503050406030204" pitchFamily="18" charset="0"/>
            </a:endParaRPr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di mana a</a:t>
            </a:r>
            <a:r>
              <a:rPr lang="en-ID" sz="1800" baseline="-25000" dirty="0">
                <a:solidFill>
                  <a:srgbClr val="000000"/>
                </a:solidFill>
                <a:effectLst/>
                <a:latin typeface="Times-Roman" pitchFamily="2" charset="0"/>
              </a:rPr>
              <a:t>1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a</a:t>
            </a:r>
            <a:r>
              <a:rPr lang="en-ID" sz="1800" baseline="-25000" dirty="0">
                <a:solidFill>
                  <a:srgbClr val="000000"/>
                </a:solidFill>
                <a:effectLst/>
                <a:latin typeface="Times-Roman" pitchFamily="2" charset="0"/>
              </a:rPr>
              <a:t>2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,…,a</a:t>
            </a:r>
            <a:r>
              <a:rPr lang="en-ID" sz="1800" baseline="-25000" dirty="0">
                <a:solidFill>
                  <a:srgbClr val="000000"/>
                </a:solidFill>
                <a:effectLst/>
                <a:latin typeface="Times-Roman" pitchFamily="2" charset="0"/>
              </a:rPr>
              <a:t>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dan b</a:t>
            </a:r>
            <a:r>
              <a:rPr lang="en-ID" dirty="0"/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konstanta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real.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mengandung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hasilkali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akar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variabel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Seluruh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variabel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hanya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pangkat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pertama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bukan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variabel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bebas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fungsi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trigonometri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logaritma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eksponensial</a:t>
            </a:r>
            <a:endParaRPr lang="en-ID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19ACF-65BF-CD78-7A2B-5EB80C58A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90" y="2428875"/>
            <a:ext cx="3009900" cy="5715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0FD6463-B0B4-0875-6A57-009AEF25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90" y="4462461"/>
            <a:ext cx="66167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8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91EE-5079-E7B0-DFF8-08E69A4E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244"/>
          </a:xfrm>
        </p:spPr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B9D7-3D69-2553-BD37-6FF81F5EE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/>
          <a:lstStyle/>
          <a:p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Sejumlah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tertentu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Italic" pitchFamily="2" charset="0"/>
              </a:rPr>
              <a:t>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variabel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disebut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b="1" i="1" dirty="0" err="1">
                <a:solidFill>
                  <a:srgbClr val="000000"/>
                </a:solidFill>
                <a:effectLst/>
                <a:latin typeface="Times Bold Italic" pitchFamily="2" charset="0"/>
              </a:rPr>
              <a:t>sistem</a:t>
            </a:r>
            <a:r>
              <a:rPr lang="en-ID" sz="1800" b="1" i="1" dirty="0">
                <a:solidFill>
                  <a:srgbClr val="000000"/>
                </a:solidFill>
                <a:effectLst/>
                <a:latin typeface="Times Bold Italic" pitchFamily="2" charset="0"/>
              </a:rPr>
              <a:t> </a:t>
            </a:r>
            <a:r>
              <a:rPr lang="en-ID" sz="1800" b="1" i="1" dirty="0" err="1">
                <a:solidFill>
                  <a:srgbClr val="000000"/>
                </a:solidFill>
                <a:effectLst/>
                <a:latin typeface="Times Bold Italic" pitchFamily="2" charset="0"/>
              </a:rPr>
              <a:t>persamaan</a:t>
            </a:r>
            <a:r>
              <a:rPr lang="en-ID" sz="1800" b="1" i="1" dirty="0">
                <a:solidFill>
                  <a:srgbClr val="000000"/>
                </a:solidFill>
                <a:effectLst/>
                <a:latin typeface="Times Bold Italic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b="1" i="1" dirty="0" err="1">
                <a:solidFill>
                  <a:srgbClr val="000000"/>
                </a:solidFill>
                <a:effectLst/>
                <a:latin typeface="Times Bold Italic" pitchFamily="2" charset="0"/>
              </a:rPr>
              <a:t>sistem</a:t>
            </a:r>
            <a:r>
              <a:rPr lang="en-ID" sz="1800" b="1" i="1" dirty="0">
                <a:solidFill>
                  <a:srgbClr val="000000"/>
                </a:solidFill>
                <a:effectLst/>
                <a:latin typeface="Times Bold Italic" pitchFamily="2" charset="0"/>
              </a:rPr>
              <a:t> linear</a:t>
            </a:r>
            <a:r>
              <a:rPr lang="en-ID" b="1" i="1" dirty="0"/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Setiap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tepat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takterhingga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banyaknya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</a:t>
            </a:r>
          </a:p>
          <a:p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linier yang </a:t>
            </a:r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terdiri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dua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tiga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variable</a:t>
            </a: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linier yang </a:t>
            </a:r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terdiri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dua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dua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-Roman" pitchFamily="2" charset="0"/>
              </a:rPr>
              <a:t>variabel</a:t>
            </a:r>
            <a:endParaRPr lang="en-ID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38131-B696-B329-F2B4-B3EF57234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59" y="2856706"/>
            <a:ext cx="2768600" cy="88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5E65A6-7E38-EB58-6480-93C7B3E9A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534" y="4411662"/>
            <a:ext cx="1714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3D767-A95C-6E44-7EFC-BDE88FA94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625"/>
            <a:ext cx="10515600" cy="5748338"/>
          </a:xfrm>
        </p:spPr>
        <p:txBody>
          <a:bodyPr>
            <a:normAutofit/>
          </a:bodyPr>
          <a:lstStyle/>
          <a:p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Tidak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semua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(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),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linear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dua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kemungkinan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yaitu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tunggal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banyak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Secara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lebih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jelas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dapat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dilihat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pada diagram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berikut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: </a:t>
            </a:r>
            <a:endParaRPr lang="en-ID" sz="2400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 </a:t>
            </a:r>
            <a:endParaRPr lang="en-ID" dirty="0"/>
          </a:p>
          <a:p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Pada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dua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peubah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secara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geometris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jika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SPL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tidak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mempunyai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maka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grafiknya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berupa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dua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garis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saling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sejajar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jika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penyelesaiannya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tunggal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maka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himpunan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penyelesaiannya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berupa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sebuah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titik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hasil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perpotongan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dua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garis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sedangkan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jika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penyelesaiannya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banyak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maka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himpunan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penyelesaiannya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berupa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dua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garis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lurus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saling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berhimpit</a:t>
            </a:r>
            <a:endParaRPr lang="en-ID" sz="2400" dirty="0"/>
          </a:p>
          <a:p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Sebarang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linear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terdiri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dari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i="1" dirty="0">
                <a:solidFill>
                  <a:srgbClr val="000000"/>
                </a:solidFill>
                <a:effectLst/>
                <a:latin typeface="Times Italic" pitchFamily="2" charset="0"/>
              </a:rPr>
              <a:t>m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i="1" dirty="0">
                <a:solidFill>
                  <a:srgbClr val="000000"/>
                </a:solidFill>
                <a:effectLst/>
                <a:latin typeface="Times Italic" pitchFamily="2" charset="0"/>
              </a:rPr>
              <a:t>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variabel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dapat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ditulis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sebagai</a:t>
            </a:r>
            <a:r>
              <a:rPr lang="en-ID" sz="2400" dirty="0">
                <a:solidFill>
                  <a:srgbClr val="000000"/>
                </a:solidFill>
                <a:effectLst/>
                <a:latin typeface="Times-Roman" pitchFamily="2" charset="0"/>
              </a:rPr>
              <a:t> :</a:t>
            </a:r>
            <a:endParaRPr lang="en-ID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CD2FD-BE35-0A40-ECDD-E9855A7C9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63" y="1989137"/>
            <a:ext cx="6489700" cy="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2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1F4A-DC74-A76E-C597-D2619370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49"/>
            <a:ext cx="10515600" cy="1325563"/>
          </a:xfrm>
        </p:spPr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4AA9-4193-FB14-D254-9C7F8FA7D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D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FDAD3-75DF-63A7-17B9-5A5C8012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" y="1370011"/>
            <a:ext cx="6623050" cy="4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4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C03F-BDFE-9389-50F4-691EB998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en-US" dirty="0" err="1"/>
              <a:t>Persamaan</a:t>
            </a:r>
            <a:r>
              <a:rPr lang="en-US" dirty="0"/>
              <a:t> Garis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39E6F-66D6-8A82-7ECD-E373C313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349875"/>
          </a:xfrm>
        </p:spPr>
        <p:txBody>
          <a:bodyPr>
            <a:normAutofit lnSpcReduction="10000"/>
          </a:bodyPr>
          <a:lstStyle/>
          <a:p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Untuk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menggambarkan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kemungkinan-kemungkinan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dapat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terjadi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dalam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linear,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perhatikan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umum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dari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dua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variabel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i="1" dirty="0">
                <a:solidFill>
                  <a:srgbClr val="000000"/>
                </a:solidFill>
                <a:effectLst/>
                <a:latin typeface="Times Italic" pitchFamily="2" charset="0"/>
              </a:rPr>
              <a:t>x 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dan </a:t>
            </a:r>
            <a:r>
              <a:rPr lang="en-ID" sz="2200" i="1" dirty="0">
                <a:solidFill>
                  <a:srgbClr val="000000"/>
                </a:solidFill>
                <a:effectLst/>
                <a:latin typeface="Times Italic" pitchFamily="2" charset="0"/>
              </a:rPr>
              <a:t>y 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yang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tidak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diketahui</a:t>
            </a:r>
            <a:r>
              <a:rPr lang="en-ID" sz="22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effectLst/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Grafk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kedua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ini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merupakan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garis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lurus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misal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i="1" dirty="0">
                <a:solidFill>
                  <a:srgbClr val="000000"/>
                </a:solidFill>
                <a:effectLst/>
                <a:latin typeface="Times Italic" pitchFamily="2" charset="0"/>
              </a:rPr>
              <a:t>l1 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dan </a:t>
            </a:r>
            <a:r>
              <a:rPr lang="en-ID" sz="2000" i="1" dirty="0">
                <a:solidFill>
                  <a:srgbClr val="000000"/>
                </a:solidFill>
                <a:effectLst/>
                <a:latin typeface="Times Italic" pitchFamily="2" charset="0"/>
              </a:rPr>
              <a:t>l2 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. Karena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suatu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titik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(</a:t>
            </a:r>
            <a:r>
              <a:rPr lang="en-ID" sz="2000" i="1" dirty="0">
                <a:solidFill>
                  <a:srgbClr val="000000"/>
                </a:solidFill>
                <a:effectLst/>
                <a:latin typeface="Times Italic" pitchFamily="2" charset="0"/>
              </a:rPr>
              <a:t>x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2000" i="1" dirty="0">
                <a:solidFill>
                  <a:srgbClr val="000000"/>
                </a:solidFill>
                <a:effectLst/>
                <a:latin typeface="Times Italic" pitchFamily="2" charset="0"/>
              </a:rPr>
              <a:t>y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)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terletak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pada garis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tersebut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jika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hanya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jika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memenuhi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bersangkutan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maka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solusi-solusi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tersebut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adalah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titik-titik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potong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i="1" dirty="0">
                <a:solidFill>
                  <a:srgbClr val="000000"/>
                </a:solidFill>
                <a:effectLst/>
                <a:latin typeface="Times Italic" pitchFamily="2" charset="0"/>
              </a:rPr>
              <a:t>l1 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dan </a:t>
            </a:r>
            <a:r>
              <a:rPr lang="en-ID" sz="2000" i="1" dirty="0">
                <a:solidFill>
                  <a:srgbClr val="000000"/>
                </a:solidFill>
                <a:effectLst/>
                <a:latin typeface="Times Italic" pitchFamily="2" charset="0"/>
              </a:rPr>
              <a:t>l2 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Terdapat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tiga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kemungkinan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yaitu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: </a:t>
            </a:r>
            <a:endParaRPr lang="en-ID" sz="2000" dirty="0"/>
          </a:p>
          <a:p>
            <a:pPr marL="762000" indent="-381000">
              <a:buFont typeface="+mj-lt"/>
              <a:buAutoNum type="arabicPeriod"/>
            </a:pP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Garis </a:t>
            </a:r>
            <a:r>
              <a:rPr lang="en-ID" sz="2000" i="1" dirty="0">
                <a:solidFill>
                  <a:srgbClr val="000000"/>
                </a:solidFill>
                <a:effectLst/>
                <a:latin typeface="Times Italic" pitchFamily="2" charset="0"/>
              </a:rPr>
              <a:t>l1 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dan </a:t>
            </a:r>
            <a:r>
              <a:rPr lang="en-ID" sz="2000" i="1" dirty="0">
                <a:solidFill>
                  <a:srgbClr val="000000"/>
                </a:solidFill>
                <a:effectLst/>
                <a:latin typeface="Times Italic" pitchFamily="2" charset="0"/>
              </a:rPr>
              <a:t>l2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berpotongan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pada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satu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titik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akibatnya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hanya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tepat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satu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endParaRPr lang="en-ID" sz="2000" dirty="0"/>
          </a:p>
          <a:p>
            <a:pPr marL="762000" indent="-381000">
              <a:buFont typeface="+mj-lt"/>
              <a:buAutoNum type="arabicPeriod"/>
            </a:pP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Garis </a:t>
            </a:r>
            <a:r>
              <a:rPr lang="en-ID" sz="2000" i="1" dirty="0">
                <a:solidFill>
                  <a:srgbClr val="000000"/>
                </a:solidFill>
                <a:effectLst/>
                <a:latin typeface="Times Italic" pitchFamily="2" charset="0"/>
              </a:rPr>
              <a:t>l1 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dan </a:t>
            </a:r>
            <a:r>
              <a:rPr lang="en-ID" sz="2000" i="1" dirty="0">
                <a:solidFill>
                  <a:srgbClr val="000000"/>
                </a:solidFill>
                <a:effectLst/>
                <a:latin typeface="Times Italic" pitchFamily="2" charset="0"/>
              </a:rPr>
              <a:t>l2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sejajar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,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berarti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kedua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garis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tidak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berpotongan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akibatnya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tidak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endParaRPr lang="en-ID" sz="2000" dirty="0"/>
          </a:p>
          <a:p>
            <a:pPr marL="762000" indent="-381000">
              <a:buFont typeface="+mj-lt"/>
              <a:buAutoNum type="arabicPeriod"/>
            </a:pP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Garis </a:t>
            </a:r>
            <a:r>
              <a:rPr lang="en-ID" sz="2000" i="1" dirty="0">
                <a:solidFill>
                  <a:srgbClr val="000000"/>
                </a:solidFill>
                <a:effectLst/>
                <a:latin typeface="Times Italic" pitchFamily="2" charset="0"/>
              </a:rPr>
              <a:t>l1 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dan </a:t>
            </a:r>
            <a:r>
              <a:rPr lang="en-ID" sz="2000" i="1" dirty="0">
                <a:solidFill>
                  <a:srgbClr val="000000"/>
                </a:solidFill>
                <a:effectLst/>
                <a:latin typeface="Times Italic" pitchFamily="2" charset="0"/>
              </a:rPr>
              <a:t>l2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berhimpitan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,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berarti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titik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potongnya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tak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berhingga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akibatnya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tak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berhingga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banyak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endParaRPr lang="en-ID" sz="2000" dirty="0"/>
          </a:p>
          <a:p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Tiga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kemungkinan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tersebut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juga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berlaku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sebarang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2000" dirty="0">
                <a:solidFill>
                  <a:srgbClr val="000000"/>
                </a:solidFill>
                <a:effectLst/>
                <a:latin typeface="Times-Roman" pitchFamily="2" charset="0"/>
              </a:rPr>
              <a:t> linear</a:t>
            </a:r>
            <a:endParaRPr lang="en-ID" sz="2000" dirty="0"/>
          </a:p>
          <a:p>
            <a:endParaRPr lang="en-ID" sz="1800" dirty="0">
              <a:solidFill>
                <a:srgbClr val="000000"/>
              </a:solidFill>
              <a:effectLst/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01612-640F-2E15-2289-F3FB5E4C4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74" y="2278062"/>
            <a:ext cx="5080000" cy="6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C49A-C21C-2B6E-E05B-8EABAC45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062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5C12E-EA4E-635F-C5AB-379511B47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588"/>
            <a:ext cx="10515600" cy="49053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Langkah-Langkah :</a:t>
            </a:r>
          </a:p>
          <a:p>
            <a:pPr marL="762000" indent="-381000">
              <a:buFont typeface="+mj-lt"/>
              <a:buAutoNum type="arabi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Menentukan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titik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potong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masing-masing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sumbu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Italic" pitchFamily="2" charset="0"/>
              </a:rPr>
              <a:t>x 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sumbu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Italic" pitchFamily="2" charset="0"/>
              </a:rPr>
              <a:t>y </a:t>
            </a:r>
            <a:endParaRPr lang="en-ID" dirty="0"/>
          </a:p>
          <a:p>
            <a:pPr marL="762000" indent="-381000">
              <a:buFont typeface="+mj-lt"/>
              <a:buAutoNum type="arabi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Menentukan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koordinat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titik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menganggap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salah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variabel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sebagai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variabel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bebas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dan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endParaRPr lang="en-ID" dirty="0"/>
          </a:p>
          <a:p>
            <a:pPr marL="762000" indent="-381000">
              <a:buFont typeface="+mj-lt"/>
              <a:buAutoNum type="arabi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menjadi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variabel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terikat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terlebih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dahulu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merubah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menjadi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eksplisit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</a:t>
            </a:r>
            <a:endParaRPr lang="en-ID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BA484-AF67-9268-0FAF-63716DB9E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464469"/>
            <a:ext cx="4572000" cy="855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810A6E-23D3-CFD7-A463-4CDAC7AD0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8" y="4224338"/>
            <a:ext cx="65151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4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4919-1EE2-24E0-755A-8727540E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1E9D-B269-AE40-F630-95D2DB99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>
            <a:normAutofit/>
          </a:bodyPr>
          <a:lstStyle/>
          <a:p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Kemudian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menentukan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titik-titk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koordinat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masing-masing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menghubungkannya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garis,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maka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terbentuk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masing-masing garis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lurus</a:t>
            </a:r>
            <a:endParaRPr lang="en-ID" sz="1800" dirty="0">
              <a:solidFill>
                <a:srgbClr val="000000"/>
              </a:solidFill>
              <a:effectLst/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dirty="0"/>
          </a:p>
          <a:p>
            <a:endParaRPr lang="en-US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Gambar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atas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menunjukkan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bawah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kedua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garis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titik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potong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akibatnya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Secara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manual,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tersebut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dicari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menggunakan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substitusi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eliminasi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Jadi,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dirty="0"/>
              <a:t>X=2 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dan Y=1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</a:t>
            </a:r>
            <a:endParaRPr lang="en-ID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60F09-C07C-6C7E-B241-A997973B6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75" y="1844675"/>
            <a:ext cx="4622800" cy="24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1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6104-265C-C151-E1D9-C82DFCEB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5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750AB-E630-40C3-FD7B-B13C1A677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cara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sama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seperti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contoh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atas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maka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diperoleh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grafik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sebagai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berikut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:</a:t>
            </a: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Gambar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atas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menunjukkan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bahwa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kedua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garis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sejajar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sehingga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cara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eleminasi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substitusi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pun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didapatkan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Jadi,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solusi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</a:t>
            </a:r>
            <a:endParaRPr lang="en-ID" dirty="0"/>
          </a:p>
          <a:p>
            <a:endParaRPr lang="en-ID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7CA92-5D14-08AC-E26F-9A039C57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63" y="1497013"/>
            <a:ext cx="4635500" cy="928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1572EB-B255-89BE-6103-3EAD60367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37" y="2754313"/>
            <a:ext cx="49784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2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583</Words>
  <Application>Microsoft Macintosh PowerPoint</Application>
  <PresentationFormat>Widescreen</PresentationFormat>
  <Paragraphs>76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Bold</vt:lpstr>
      <vt:lpstr>Times Bold Italic</vt:lpstr>
      <vt:lpstr>Times Italic</vt:lpstr>
      <vt:lpstr>Times-Roman</vt:lpstr>
      <vt:lpstr>Office Theme</vt:lpstr>
      <vt:lpstr>SISTEM PERSAMAAN LINEAR </vt:lpstr>
      <vt:lpstr>Bentuk Umum</vt:lpstr>
      <vt:lpstr>Definisi 1</vt:lpstr>
      <vt:lpstr>PowerPoint Presentation</vt:lpstr>
      <vt:lpstr>Lanjutan..</vt:lpstr>
      <vt:lpstr>Persamaan Garis</vt:lpstr>
      <vt:lpstr>Contoh :</vt:lpstr>
      <vt:lpstr>PowerPoint Presentation</vt:lpstr>
      <vt:lpstr>PowerPoint Presentation</vt:lpstr>
      <vt:lpstr>PowerPoint Presentation</vt:lpstr>
      <vt:lpstr>Definisi Persamaan Linier</vt:lpstr>
      <vt:lpstr>Definisi Sistem Persamaan Linier</vt:lpstr>
      <vt:lpstr>CONTOH </vt:lpstr>
      <vt:lpstr>1. Penyelesaian Sistem Persamaan Linier Dengan Invers Matriks</vt:lpstr>
      <vt:lpstr>1. Penyelesaian Sistem Persamaan Linier Dengan Invers Matriks (2)</vt:lpstr>
      <vt:lpstr>Contoh</vt:lpstr>
      <vt:lpstr>Penyelelesaian</vt:lpstr>
      <vt:lpstr>Penyelesaian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PERSAMAAN LINEAR </dc:title>
  <dc:creator>Microsoft Office User</dc:creator>
  <cp:lastModifiedBy>Microsoft Office User</cp:lastModifiedBy>
  <cp:revision>11</cp:revision>
  <dcterms:created xsi:type="dcterms:W3CDTF">2023-05-25T01:25:22Z</dcterms:created>
  <dcterms:modified xsi:type="dcterms:W3CDTF">2025-10-28T03:46:55Z</dcterms:modified>
</cp:coreProperties>
</file>